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1" r:id="rId6"/>
    <p:sldId id="263" r:id="rId7"/>
    <p:sldId id="269" r:id="rId8"/>
    <p:sldId id="260" r:id="rId9"/>
    <p:sldId id="264" r:id="rId10"/>
    <p:sldId id="265" r:id="rId11"/>
    <p:sldId id="270" r:id="rId12"/>
    <p:sldId id="266" r:id="rId13"/>
    <p:sldId id="267" r:id="rId14"/>
    <p:sldId id="268"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2023-05-18</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2023-05-18</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f6RKcRPP5oQ"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6000" dirty="0">
                <a:latin typeface="Tahoma" panose="020B0604030504040204" pitchFamily="34" charset="0"/>
                <a:ea typeface="Tahoma" panose="020B0604030504040204" pitchFamily="34" charset="0"/>
                <a:cs typeface="Tahoma" panose="020B0604030504040204" pitchFamily="34" charset="0"/>
              </a:rPr>
              <a:t>3. Rezultatai</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851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vaizdą sukūriau, tačiau tai yra tik vienas iš begalybės įmanomų fraktalų, todėl darbo metu tyrinėjau ir kitokias neįprastas matematines figūras.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7213" y="2337418"/>
            <a:ext cx="5700604" cy="3747837"/>
          </a:xfrm>
          <a:prstGeom prst="rect">
            <a:avLst/>
          </a:prstGeom>
        </p:spPr>
      </p:pic>
      <p:sp>
        <p:nvSpPr>
          <p:cNvPr id="6" name="TextBox 5">
            <a:extLst>
              <a:ext uri="{FF2B5EF4-FFF2-40B4-BE49-F238E27FC236}">
                <a16:creationId xmlns:a16="http://schemas.microsoft.com/office/drawing/2014/main" id="{60884E70-7BFE-71B3-B881-02EBE775AC6C}"/>
              </a:ext>
            </a:extLst>
          </p:cNvPr>
          <p:cNvSpPr txBox="1"/>
          <p:nvPr/>
        </p:nvSpPr>
        <p:spPr>
          <a:xfrm>
            <a:off x="5377213" y="6280484"/>
            <a:ext cx="4944110" cy="369332"/>
          </a:xfrm>
          <a:prstGeom prst="rect">
            <a:avLst/>
          </a:prstGeom>
          <a:noFill/>
        </p:spPr>
        <p:txBody>
          <a:bodyPr wrap="none" rtlCol="0">
            <a:spAutoFit/>
          </a:bodyPr>
          <a:lstStyle/>
          <a:p>
            <a:r>
              <a:rPr lang="en-US" dirty="0">
                <a:hlinkClick r:id="rId5"/>
              </a:rPr>
              <a:t>https://www.youtube.com/watch?v=f6RKcRPP5oQ</a:t>
            </a:r>
            <a:endParaRPr lang="en-US" dirty="0"/>
          </a:p>
        </p:txBody>
      </p:sp>
    </p:spTree>
    <p:extLst>
      <p:ext uri="{BB962C8B-B14F-4D97-AF65-F5344CB8AC3E}">
        <p14:creationId xmlns:p14="http://schemas.microsoft.com/office/powerpoint/2010/main" val="131009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kompiuterinės grafikos tema bei fraktalais.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a:blip r:embed="rId2"/>
          <a:stretch>
            <a:fillRect/>
          </a:stretch>
        </p:blipFill>
        <p:spPr>
          <a:xfrm>
            <a:off x="3028278" y="2797342"/>
            <a:ext cx="6135444" cy="3693696"/>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nors galvojau, jog tai užtruks ilgiau. Taip pat daug sužinojau apie C++ kalbos ypatumus bei kompleksinius skaičius. Keliais dalykais nesu patenkintas – per mažu kameros tikslumu, primityviais apšvietos algoritmais bei tekstūrų trūkumu, tačiau be šių savybių programa mano nuomone pakankamai gerai veikia, darbą atlieką.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įsigilindamas į ezoterinę kompiuterinės grafikos šaką,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Projekto eiga</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0611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1. Planavimas</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03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438665"/>
            <a:ext cx="9623420" cy="578166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atvaizduoti specifinę galvoje turimą trimatę figūrą, kurios niekur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rotWithShape="1">
          <a:blip r:embed="rId2"/>
          <a:srcRect r="4945"/>
          <a:stretch/>
        </p:blipFill>
        <p:spPr>
          <a:xfrm>
            <a:off x="362356" y="3434869"/>
            <a:ext cx="5906097"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502037" y="3423131"/>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2. Kūrimas</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92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veikiantį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projektą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190934" y="2982856"/>
            <a:ext cx="5575354" cy="3237470"/>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a:t>
            </a:r>
            <a:r>
              <a:rPr lang="lt-LT" sz="2800" dirty="0" err="1">
                <a:latin typeface="Tahoma" panose="020B0604030504040204" pitchFamily="34" charset="0"/>
                <a:ea typeface="Tahoma" panose="020B0604030504040204" pitchFamily="34" charset="0"/>
                <a:cs typeface="Tahoma" panose="020B0604030504040204" pitchFamily="34" charset="0"/>
              </a:rPr>
              <a:t>implementuoti</a:t>
            </a:r>
            <a:r>
              <a:rPr lang="lt-LT" sz="2800" dirty="0">
                <a:latin typeface="Tahoma" panose="020B0604030504040204" pitchFamily="34" charset="0"/>
                <a:ea typeface="Tahoma" panose="020B0604030504040204" pitchFamily="34" charset="0"/>
                <a:cs typeface="Tahoma" panose="020B0604030504040204" pitchFamily="34" charset="0"/>
              </a:rPr>
              <a:t> įvairius algoritmus bei formules, iš kurių svarbiausius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3DEC47-147F-DB9F-B15E-71C09994F6A0}"/>
                  </a:ext>
                </a:extLst>
              </p:cNvPr>
              <p:cNvSpPr txBox="1"/>
              <p:nvPr/>
            </p:nvSpPr>
            <p:spPr>
              <a:xfrm>
                <a:off x="5571586" y="3025943"/>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sub>
                          </m:sSub>
                        </m:e>
                      </m:acc>
                      <m:r>
                        <a:rPr lang="en-US" sz="2400" i="0">
                          <a:latin typeface="Cambria Math" panose="02040503050406030204" pitchFamily="18" charset="0"/>
                        </a:rPr>
                        <m:t>=</m:t>
                      </m:r>
                      <m:r>
                        <a:rPr lang="en-US" sz="2400" i="1">
                          <a:latin typeface="Cambria Math" panose="02040503050406030204" pitchFamily="18" charset="0"/>
                        </a:rPr>
                        <m:t>𝐷𝐸</m:t>
                      </m:r>
                      <m:d>
                        <m:dPr>
                          <m:ctrlPr>
                            <a:rPr lang="en-US" sz="2400" i="1">
                              <a:solidFill>
                                <a:srgbClr val="836967"/>
                              </a:solidFill>
                              <a:latin typeface="Cambria Math" panose="02040503050406030204" pitchFamily="18" charset="0"/>
                            </a:rPr>
                          </m:ctrlPr>
                        </m:dPr>
                        <m:e>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e>
                      </m:d>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𝑟</m:t>
                              </m:r>
                            </m:sub>
                          </m:sSub>
                        </m:e>
                      </m:acc>
                      <m:r>
                        <a:rPr lang="en-US" sz="2400" i="0">
                          <a:latin typeface="Cambria Math" panose="02040503050406030204" pitchFamily="18" charset="0"/>
                        </a:rPr>
                        <m:t>+</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𝑛</m:t>
                              </m:r>
                              <m:r>
                                <a:rPr lang="en-US" sz="2400" i="0">
                                  <a:latin typeface="Cambria Math" panose="02040503050406030204" pitchFamily="18" charset="0"/>
                                </a:rPr>
                                <m:t>−1</m:t>
                              </m:r>
                            </m:sub>
                          </m:sSub>
                        </m:e>
                      </m:acc>
                    </m:oMath>
                  </m:oMathPara>
                </a14:m>
                <a:endParaRPr lang="en-US" sz="3200" dirty="0"/>
              </a:p>
            </p:txBody>
          </p:sp>
        </mc:Choice>
        <mc:Fallback xmlns="">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71586" y="3025943"/>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𝑛</m:t>
                          </m:r>
                        </m:e>
                      </m:acc>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r>
                                                <a:rPr lang="en-US" i="0">
                                                  <a:latin typeface="Cambria Math" panose="02040503050406030204" pitchFamily="18" charset="0"/>
                                                </a:rPr>
                                                <m:t> − </m:t>
                                              </m:r>
                                              <m:r>
                                                <m:rPr>
                                                  <m:sty m:val="p"/>
                                                </m:rPr>
                                                <a:rPr lang="en-US" i="0">
                                                  <a:latin typeface="Cambria Math" panose="02040503050406030204" pitchFamily="18" charset="0"/>
                                                </a:rPr>
                                                <m:t>ε</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e>
                                          </m:mr>
                                        </m:m>
                                      </m:e>
                                    </m:d>
                                  </m:e>
                                </m:mr>
                                <m:mr>
                                  <m:e>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m:t>
                                              </m:r>
                                              <m:r>
                                                <m:rPr>
                                                  <m:sty m:val="p"/>
                                                </m:rPr>
                                                <a:rPr lang="en-US" i="0">
                                                  <a:latin typeface="Cambria Math" panose="02040503050406030204" pitchFamily="18" charset="0"/>
                                                </a:rPr>
                                                <m:t>ε</m:t>
                                              </m:r>
                                            </m:e>
                                          </m:mr>
                                        </m:m>
                                      </m:e>
                                    </m:d>
                                    <m:r>
                                      <a:rPr lang="en-US" i="0">
                                        <a:latin typeface="Cambria Math" panose="02040503050406030204" pitchFamily="18" charset="0"/>
                                      </a:rPr>
                                      <m:t>−</m:t>
                                    </m:r>
                                    <m:r>
                                      <a:rPr lang="en-US" i="1">
                                        <a:latin typeface="Cambria Math" panose="02040503050406030204" pitchFamily="18" charset="0"/>
                                      </a:rPr>
                                      <m:t>𝐷𝐸</m:t>
                                    </m:r>
                                    <m:d>
                                      <m:dPr>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𝑧</m:t>
                                                  </m:r>
                                                </m:sub>
                                              </m:sSub>
                                              <m:r>
                                                <a:rPr lang="en-US" i="0">
                                                  <a:latin typeface="Cambria Math" panose="02040503050406030204" pitchFamily="18" charset="0"/>
                                                </a:rPr>
                                                <m:t> − </m:t>
                                              </m:r>
                                              <m:r>
                                                <m:rPr>
                                                  <m:sty m:val="p"/>
                                                </m:rPr>
                                                <a:rPr lang="en-US" i="0">
                                                  <a:latin typeface="Cambria Math" panose="02040503050406030204" pitchFamily="18" charset="0"/>
                                                </a:rPr>
                                                <m:t>ε</m:t>
                                              </m:r>
                                            </m:e>
                                          </m:mr>
                                        </m:m>
                                      </m:e>
                                    </m:d>
                                  </m:e>
                                </m:mr>
                              </m:m>
                            </m:e>
                          </m:d>
                        </m:e>
                      </m:acc>
                    </m:oMath>
                  </m:oMathPara>
                </a14:m>
                <a:endParaRPr lang="en-US" dirty="0"/>
              </a:p>
            </p:txBody>
          </p:sp>
        </mc:Choice>
        <mc:Fallback xmlns="">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Words>
  <Application>Microsoft Office PowerPoint</Application>
  <PresentationFormat>Plačiaekranė</PresentationFormat>
  <Paragraphs>29</Paragraphs>
  <Slides>18</Slides>
  <Notes>0</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18</vt:i4>
      </vt:variant>
    </vt:vector>
  </HeadingPairs>
  <TitlesOfParts>
    <vt:vector size="24"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6</cp:revision>
  <dcterms:created xsi:type="dcterms:W3CDTF">2023-05-15T20:22:37Z</dcterms:created>
  <dcterms:modified xsi:type="dcterms:W3CDTF">2023-05-18T19:00:30Z</dcterms:modified>
</cp:coreProperties>
</file>